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0" r:id="rId24"/>
    <p:sldId id="292" r:id="rId25"/>
  </p:sldIdLst>
  <p:sldSz cx="12192000" cy="6858000"/>
  <p:notesSz cx="6858000" cy="9144000"/>
  <p:embeddedFontLst>
    <p:embeddedFont>
      <p:font typeface="Microsoft YaHei UI" panose="020B0503020204020204" pitchFamily="34" charset="-122"/>
      <p:regular r:id="rId28"/>
      <p:bold r:id="rId29"/>
    </p:embeddedFont>
    <p:embeddedFont>
      <p:font typeface="Microsoft YaHei UI Light" panose="020B0502040204020203" pitchFamily="34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648" y="519"/>
      </p:cViewPr>
      <p:guideLst>
        <p:guide orient="horz" pos="2387"/>
        <p:guide pos="3840"/>
        <p:guide orient="horz" pos="256"/>
        <p:guide pos="192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结构化分析与需求展示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外部系统对接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政府应急平台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SOAP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GB/T 37228-2018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加密</a:t>
            </a:r>
            <a:r>
              <a:rPr lang="en-US" altLang="zh-CN" sz="2000" dirty="0"/>
              <a:t>: </a:t>
            </a:r>
            <a:r>
              <a:rPr lang="zh-CN" altLang="en-US" sz="2000" dirty="0"/>
              <a:t>量子通信通道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审计</a:t>
            </a:r>
            <a:r>
              <a:rPr lang="en-US" altLang="zh-CN" sz="2000" dirty="0"/>
              <a:t>: </a:t>
            </a:r>
            <a:r>
              <a:rPr lang="zh-CN" altLang="en-US" sz="2000" dirty="0"/>
              <a:t>区块链日志</a:t>
            </a:r>
          </a:p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企业工控系统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OPC UA over TSN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实时性</a:t>
            </a:r>
            <a:r>
              <a:rPr lang="en-US" altLang="zh-CN" sz="2000" dirty="0"/>
              <a:t>: </a:t>
            </a:r>
            <a:r>
              <a:rPr lang="zh-CN" altLang="en-US" sz="2000" dirty="0"/>
              <a:t>端到端延迟</a:t>
            </a:r>
            <a:r>
              <a:rPr lang="en-US" altLang="zh-CN" sz="2000" dirty="0"/>
              <a:t>&lt;10ms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安全</a:t>
            </a:r>
            <a:r>
              <a:rPr lang="en-US" altLang="zh-CN" sz="2000" dirty="0"/>
              <a:t>: IEC 62443</a:t>
            </a:r>
            <a:r>
              <a:rPr lang="zh-CN" altLang="en-US" sz="2000" dirty="0"/>
              <a:t>认证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DBB8FF-056E-443C-8D79-B5CD292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设计了用户实体、预警信息实体、传感器数据实体。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23A91-2FB9-427C-A828-69C2C26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D50E8-E914-4FB2-97C6-E65F2134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69" y="2200941"/>
            <a:ext cx="9598131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35172" b="34812"/>
          <a:stretch/>
        </p:blipFill>
        <p:spPr>
          <a:xfrm>
            <a:off x="5996763" y="2101621"/>
            <a:ext cx="6092715" cy="42407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用户</a:t>
            </a:r>
            <a:r>
              <a:rPr lang="en-US" altLang="zh-CN" sz="2400" dirty="0"/>
              <a:t>(User):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userID</a:t>
            </a:r>
            <a:r>
              <a:rPr lang="en-US" altLang="zh-CN" sz="1800" dirty="0">
                <a:latin typeface="Consolas" panose="020B0609020204030204" pitchFamily="49" charset="0"/>
              </a:rPr>
              <a:t>: "USER_0001" (</a:t>
            </a:r>
            <a:r>
              <a:rPr lang="zh-CN" altLang="en-US" sz="1800" dirty="0">
                <a:latin typeface="Consolas" panose="020B0609020204030204" pitchFamily="49" charset="0"/>
              </a:rPr>
              <a:t>主键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role: </a:t>
            </a:r>
            <a:r>
              <a:rPr lang="zh-CN" altLang="en-US" sz="1800" dirty="0">
                <a:latin typeface="Consolas" panose="020B0609020204030204" pitchFamily="49" charset="0"/>
              </a:rPr>
              <a:t>枚举</a:t>
            </a:r>
            <a:r>
              <a:rPr lang="en-US" altLang="zh-CN" sz="1800" dirty="0">
                <a:latin typeface="Consolas" panose="020B0609020204030204" pitchFamily="49" charset="0"/>
              </a:rPr>
              <a:t>[</a:t>
            </a:r>
            <a:r>
              <a:rPr lang="zh-CN" altLang="en-US" sz="1800" dirty="0">
                <a:latin typeface="Consolas" panose="020B0609020204030204" pitchFamily="49" charset="0"/>
              </a:rPr>
              <a:t>政府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企业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zh-CN" altLang="en-US" sz="1800" dirty="0">
                <a:latin typeface="Consolas" panose="020B0609020204030204" pitchFamily="49" charset="0"/>
              </a:rPr>
              <a:t>公众</a:t>
            </a:r>
            <a:r>
              <a:rPr lang="en-US" altLang="zh-CN" sz="18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location: "39.9042,116.4074" (WGS84)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 err="1">
                <a:latin typeface="Consolas" panose="020B0609020204030204" pitchFamily="49" charset="0"/>
              </a:rPr>
              <a:t>auth_method</a:t>
            </a:r>
            <a:r>
              <a:rPr lang="en-US" altLang="zh-CN" sz="1800" dirty="0">
                <a:latin typeface="Consolas" panose="020B0609020204030204" pitchFamily="49" charset="0"/>
              </a:rPr>
              <a:t>: </a:t>
            </a:r>
            <a:r>
              <a:rPr lang="zh-CN" altLang="en-US" sz="1800" dirty="0">
                <a:latin typeface="Consolas" panose="020B0609020204030204" pitchFamily="49" charset="0"/>
              </a:rPr>
              <a:t>生物认证</a:t>
            </a:r>
            <a:r>
              <a:rPr lang="en-US" altLang="zh-CN" sz="1800" dirty="0">
                <a:latin typeface="Consolas" panose="020B0609020204030204" pitchFamily="49" charset="0"/>
              </a:rPr>
              <a:t>/</a:t>
            </a:r>
            <a:r>
              <a:rPr lang="zh-CN" altLang="en-US" sz="1800" dirty="0">
                <a:latin typeface="Consolas" panose="020B0609020204030204" pitchFamily="49" charset="0"/>
              </a:rPr>
              <a:t>短信验证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关系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zh-CN" sz="1800" dirty="0">
                <a:latin typeface="Consolas" panose="020B0609020204030204" pitchFamily="49" charset="0"/>
              </a:rPr>
              <a:t>预警反馈</a:t>
            </a:r>
          </a:p>
          <a:p>
            <a:pPr marL="800100" lvl="1" indent="-342900"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1:1 </a:t>
            </a:r>
            <a:r>
              <a:rPr lang="zh-CN" altLang="zh-CN" sz="1800" dirty="0">
                <a:latin typeface="Consolas" panose="020B0609020204030204" pitchFamily="49" charset="0"/>
              </a:rPr>
              <a:t>认证信息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zh-CN" altLang="zh-CN" sz="2400" dirty="0"/>
              <a:t>约束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zh-CN" altLang="zh-CN" sz="1800" dirty="0">
                <a:latin typeface="Consolas" panose="020B0609020204030204" pitchFamily="49" charset="0"/>
              </a:rPr>
              <a:t>电话号码符合</a:t>
            </a:r>
            <a:r>
              <a:rPr lang="en-US" altLang="zh-CN" sz="1800" dirty="0">
                <a:latin typeface="Consolas" panose="020B0609020204030204" pitchFamily="49" charset="0"/>
              </a:rPr>
              <a:t>E.164</a:t>
            </a:r>
            <a:r>
              <a:rPr lang="zh-CN" altLang="zh-CN" sz="1800" dirty="0">
                <a:latin typeface="Consolas" panose="020B0609020204030204" pitchFamily="49" charset="0"/>
              </a:rPr>
              <a:t>标准</a:t>
            </a:r>
          </a:p>
          <a:p>
            <a:pPr marL="800100" lvl="1" indent="-342900">
              <a:lnSpc>
                <a:spcPct val="8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GPS</a:t>
            </a:r>
            <a:r>
              <a:rPr lang="zh-CN" altLang="zh-CN" sz="1800" dirty="0">
                <a:latin typeface="Consolas" panose="020B0609020204030204" pitchFamily="49" charset="0"/>
              </a:rPr>
              <a:t>坐标自动过滤境外数据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5" t="5366" r="-24" b="-82"/>
          <a:stretch/>
        </p:blipFill>
        <p:spPr>
          <a:xfrm>
            <a:off x="6939061" y="294773"/>
            <a:ext cx="5108603" cy="5077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7FA870-24C9-4786-9D8B-06A18BC2C64D}"/>
              </a:ext>
            </a:extLst>
          </p:cNvPr>
          <p:cNvSpPr/>
          <p:nvPr/>
        </p:nvSpPr>
        <p:spPr>
          <a:xfrm>
            <a:off x="6939061" y="1485294"/>
            <a:ext cx="1190847" cy="2238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550597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预警</a:t>
            </a:r>
            <a:r>
              <a:rPr lang="en-US" altLang="zh-CN" sz="2400" dirty="0"/>
              <a:t>(Warning):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level: </a:t>
            </a:r>
            <a:r>
              <a:rPr lang="zh-CN" altLang="en-US" sz="1700" dirty="0">
                <a:latin typeface="Consolas" panose="020B0609020204030204" pitchFamily="49" charset="0"/>
              </a:rPr>
              <a:t>红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橙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黄</a:t>
            </a:r>
            <a:r>
              <a:rPr lang="en-US" altLang="zh-CN" sz="1700" dirty="0">
                <a:latin typeface="Consolas" panose="020B0609020204030204" pitchFamily="49" charset="0"/>
              </a:rPr>
              <a:t>/</a:t>
            </a:r>
            <a:r>
              <a:rPr lang="zh-CN" altLang="en-US" sz="1700" dirty="0">
                <a:latin typeface="Consolas" panose="020B0609020204030204" pitchFamily="49" charset="0"/>
              </a:rPr>
              <a:t>绿 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zh-CN" altLang="en-US" sz="1700" dirty="0">
                <a:latin typeface="Consolas" panose="020B0609020204030204" pitchFamily="49" charset="0"/>
              </a:rPr>
              <a:t>对应</a:t>
            </a:r>
            <a:r>
              <a:rPr lang="en-US" altLang="zh-CN" sz="1700" dirty="0">
                <a:latin typeface="Consolas" panose="020B0609020204030204" pitchFamily="49" charset="0"/>
              </a:rPr>
              <a:t>GB/T 28921)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>
                <a:latin typeface="Consolas" panose="020B0609020204030204" pitchFamily="49" charset="0"/>
              </a:rPr>
              <a:t>content: "【</a:t>
            </a:r>
            <a:r>
              <a:rPr lang="zh-CN" altLang="en-US" sz="1700" dirty="0">
                <a:latin typeface="Consolas" panose="020B0609020204030204" pitchFamily="49" charset="0"/>
              </a:rPr>
              <a:t>红色预警</a:t>
            </a:r>
            <a:r>
              <a:rPr lang="en-US" altLang="zh-CN" sz="1700" dirty="0">
                <a:latin typeface="Consolas" panose="020B0609020204030204" pitchFamily="49" charset="0"/>
              </a:rPr>
              <a:t>】</a:t>
            </a:r>
            <a:r>
              <a:rPr lang="zh-CN" altLang="en-US" sz="1700" dirty="0">
                <a:latin typeface="Consolas" panose="020B0609020204030204" pitchFamily="49" charset="0"/>
              </a:rPr>
              <a:t>预计</a:t>
            </a:r>
            <a:r>
              <a:rPr lang="en-US" altLang="zh-CN" sz="1700" dirty="0">
                <a:latin typeface="Consolas" panose="020B0609020204030204" pitchFamily="49" charset="0"/>
              </a:rPr>
              <a:t>2</a:t>
            </a:r>
            <a:r>
              <a:rPr lang="zh-CN" altLang="en-US" sz="1700" dirty="0">
                <a:latin typeface="Consolas" panose="020B0609020204030204" pitchFamily="49" charset="0"/>
              </a:rPr>
              <a:t>小时内发生山体滑坡</a:t>
            </a:r>
            <a:r>
              <a:rPr lang="en-US" altLang="zh-CN" sz="1700" dirty="0">
                <a:latin typeface="Consolas" panose="020B0609020204030204" pitchFamily="49" charset="0"/>
              </a:rPr>
              <a:t>..."</a:t>
            </a:r>
          </a:p>
          <a:p>
            <a:pPr marL="342900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en-US" altLang="zh-CN" sz="1700" dirty="0" err="1">
                <a:latin typeface="Consolas" panose="020B0609020204030204" pitchFamily="49" charset="0"/>
              </a:rPr>
              <a:t>affectedArea</a:t>
            </a:r>
            <a:r>
              <a:rPr lang="en-US" altLang="zh-CN" sz="1700" dirty="0">
                <a:latin typeface="Consolas" panose="020B0609020204030204" pitchFamily="49" charset="0"/>
              </a:rPr>
              <a:t>: </a:t>
            </a:r>
            <a:r>
              <a:rPr lang="en-US" altLang="zh-CN" sz="1700" dirty="0" err="1">
                <a:latin typeface="Consolas" panose="020B0609020204030204" pitchFamily="49" charset="0"/>
              </a:rPr>
              <a:t>GeoJSON</a:t>
            </a:r>
            <a:r>
              <a:rPr lang="zh-CN" altLang="en-US" sz="1700" dirty="0">
                <a:latin typeface="Consolas" panose="020B0609020204030204" pitchFamily="49" charset="0"/>
              </a:rPr>
              <a:t>格式多边形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N:N </a:t>
            </a:r>
            <a:r>
              <a:rPr lang="zh-CN" altLang="en-US" sz="1800" dirty="0">
                <a:latin typeface="Consolas" panose="020B0609020204030204" pitchFamily="49" charset="0"/>
              </a:rPr>
              <a:t>灾害类型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资源调度</a:t>
            </a:r>
          </a:p>
          <a:p>
            <a:pPr marL="800100" lvl="1" indent="-342900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1:N </a:t>
            </a:r>
            <a:r>
              <a:rPr lang="zh-CN" altLang="en-US" sz="1800" dirty="0">
                <a:latin typeface="Consolas" panose="020B0609020204030204" pitchFamily="49" charset="0"/>
              </a:rPr>
              <a:t>分发通道</a:t>
            </a:r>
          </a:p>
          <a:p>
            <a:pPr marL="0" indent="0">
              <a:buNone/>
            </a:pPr>
            <a:r>
              <a:rPr lang="zh-CN" altLang="en-US" sz="2400" dirty="0"/>
              <a:t>业务规则</a:t>
            </a:r>
            <a:r>
              <a:rPr lang="en-US" altLang="zh-CN" sz="2400" dirty="0"/>
              <a:t>: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红色预警必须包含至少</a:t>
            </a:r>
            <a:r>
              <a:rPr lang="en-US" altLang="zh-CN" sz="1800" dirty="0">
                <a:latin typeface="Consolas" panose="020B0609020204030204" pitchFamily="49" charset="0"/>
              </a:rPr>
              <a:t>3</a:t>
            </a:r>
            <a:r>
              <a:rPr lang="zh-CN" altLang="en-US" sz="1800" dirty="0">
                <a:latin typeface="Consolas" panose="020B0609020204030204" pitchFamily="49" charset="0"/>
              </a:rPr>
              <a:t>条避险建议</a:t>
            </a:r>
          </a:p>
          <a:p>
            <a:pPr marL="800100" lvl="1" indent="-342900">
              <a:lnSpc>
                <a:spcPct val="110000"/>
              </a:lnSpc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复合灾害需关联多个灾害类型编码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9246A8-A790-4314-8FA5-CC115C5C0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-2" r="81419" b="33330"/>
          <a:stretch/>
        </p:blipFill>
        <p:spPr>
          <a:xfrm>
            <a:off x="8229600" y="486151"/>
            <a:ext cx="3657600" cy="588569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面向对象分析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监测数据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MonitoringData</a:t>
            </a:r>
            <a:r>
              <a:rPr lang="en-US" altLang="zh-CN" sz="2400" dirty="0"/>
              <a:t>):</a:t>
            </a:r>
          </a:p>
          <a:p>
            <a:pPr marL="0" indent="0">
              <a:buNone/>
            </a:pP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value: </a:t>
            </a:r>
            <a:r>
              <a:rPr lang="zh-CN" altLang="en-US" sz="1800" dirty="0">
                <a:latin typeface="Consolas" panose="020B0609020204030204" pitchFamily="49" charset="0"/>
              </a:rPr>
              <a:t>数值型（带范围约束）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水位</a:t>
            </a:r>
            <a:r>
              <a:rPr lang="en-US" altLang="zh-CN" sz="1800" dirty="0">
                <a:latin typeface="Consolas" panose="020B0609020204030204" pitchFamily="49" charset="0"/>
              </a:rPr>
              <a:t>: 0.0~50.0m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地震波</a:t>
            </a:r>
            <a:r>
              <a:rPr lang="en-US" altLang="zh-CN" sz="1800" dirty="0">
                <a:latin typeface="Consolas" panose="020B0609020204030204" pitchFamily="49" charset="0"/>
              </a:rPr>
              <a:t>: 0.0~2.0g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status: </a:t>
            </a:r>
            <a:r>
              <a:rPr lang="zh-CN" altLang="en-US" sz="1800" dirty="0">
                <a:latin typeface="Consolas" panose="020B0609020204030204" pitchFamily="49" charset="0"/>
              </a:rPr>
              <a:t>自动标记异常数据</a:t>
            </a:r>
          </a:p>
          <a:p>
            <a:pPr marL="0" indent="0">
              <a:buNone/>
            </a:pPr>
            <a:r>
              <a:rPr lang="zh-CN" altLang="en-US" sz="2400" dirty="0"/>
              <a:t>关系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1800" dirty="0">
                <a:latin typeface="Consolas" panose="020B0609020204030204" pitchFamily="49" charset="0"/>
              </a:rPr>
              <a:t>N:1 </a:t>
            </a:r>
            <a:r>
              <a:rPr lang="zh-CN" altLang="en-US" sz="1800" dirty="0">
                <a:latin typeface="Consolas" panose="020B0609020204030204" pitchFamily="49" charset="0"/>
              </a:rPr>
              <a:t>传感器设备</a:t>
            </a:r>
          </a:p>
          <a:p>
            <a:pPr marL="0" indent="0">
              <a:buNone/>
            </a:pPr>
            <a:r>
              <a:rPr lang="zh-CN" altLang="en-US" sz="2400" dirty="0"/>
              <a:t>数据质量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时间戳偏差≤</a:t>
            </a:r>
            <a:r>
              <a:rPr lang="en-US" altLang="zh-CN" sz="1800" dirty="0">
                <a:latin typeface="Consolas" panose="020B0609020204030204" pitchFamily="49" charset="0"/>
              </a:rPr>
              <a:t>5</a:t>
            </a:r>
            <a:r>
              <a:rPr lang="zh-CN" altLang="en-US" sz="1800" dirty="0">
                <a:latin typeface="Consolas" panose="020B0609020204030204" pitchFamily="49" charset="0"/>
              </a:rPr>
              <a:t>秒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1800" dirty="0">
                <a:latin typeface="Consolas" panose="020B0609020204030204" pitchFamily="49" charset="0"/>
              </a:rPr>
              <a:t>异常值触发自动校准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7"/>
          <a:stretch/>
        </p:blipFill>
        <p:spPr>
          <a:xfrm>
            <a:off x="7601685" y="488950"/>
            <a:ext cx="4194532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26028" r="105" b="29562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5014152" cy="476926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数据收集与清洗：</a:t>
            </a:r>
            <a:r>
              <a:rPr lang="zh-CN" altLang="en-US" sz="2000" dirty="0"/>
              <a:t> 系统从传感器、卫星、气象数据库等多个来源采集数据，并进行清洗和对齐。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风险预测建模：</a:t>
            </a:r>
            <a:r>
              <a:rPr lang="zh-CN" altLang="en-US" sz="2000" dirty="0"/>
              <a:t> 清洗后的数据输入风险预测模型，判断是否达到预警阈值。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预警发布与响应：</a:t>
            </a:r>
            <a:r>
              <a:rPr lang="zh-CN" altLang="en-US" sz="2000" dirty="0"/>
              <a:t> 如果达到阈值，则生成预警方案并多渠道发布；否则，更新监测日志。同时，跟踪用户响应。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反馈验证与模型优化：</a:t>
            </a:r>
            <a:r>
              <a:rPr lang="zh-CN" altLang="en-US" sz="2000" dirty="0"/>
              <a:t> 验证用户反馈，如果有效，则更新态势评估并优化模型；如果无效，则标记异常数据并触发人工复核。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核心业务流程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10A1E1-4489-47EB-9BDC-664C55CA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55590" r="257"/>
          <a:stretch/>
        </p:blipFill>
        <p:spPr>
          <a:xfrm>
            <a:off x="7601685" y="0"/>
            <a:ext cx="419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7636711" y="133866"/>
            <a:ext cx="4250489" cy="6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预警生成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系统自动生成预警。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审核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预警进入审核阶段，等待政府确认或人工驳回。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发布与传播</a:t>
            </a:r>
            <a:r>
              <a:rPr lang="en-US" altLang="zh-CN" sz="2000" b="1" dirty="0"/>
              <a:t>:</a:t>
            </a:r>
            <a:r>
              <a:rPr lang="zh-CN" altLang="en-US" sz="2000" dirty="0"/>
              <a:t> 审核通过的预警通过多渠道传播。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用户响应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预警被用户设备接收，并可能触发用户响应。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状态更新</a:t>
            </a:r>
            <a:r>
              <a:rPr lang="en-US" altLang="zh-CN" sz="2000" b="1" dirty="0"/>
              <a:t>:</a:t>
            </a:r>
            <a:r>
              <a:rPr lang="zh-CN" altLang="en-US" sz="2000" dirty="0"/>
              <a:t> 预警可能因为风险等级变化而升级，或者因为超过时效而过期。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闭环完成</a:t>
            </a:r>
            <a:r>
              <a:rPr lang="en-US" altLang="zh-CN" sz="2000" b="1" dirty="0"/>
              <a:t>:</a:t>
            </a:r>
            <a:r>
              <a:rPr lang="zh-CN" altLang="en-US" sz="2000" dirty="0"/>
              <a:t> 用户响应并通过反馈验证，完成预警闭环。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3" b="-2879"/>
          <a:stretch/>
        </p:blipFill>
        <p:spPr>
          <a:xfrm>
            <a:off x="7636711" y="0"/>
            <a:ext cx="425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34"/>
          <a:stretch/>
        </p:blipFill>
        <p:spPr>
          <a:xfrm>
            <a:off x="2329269" y="2583712"/>
            <a:ext cx="9862731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-14288" r="61571" b="1428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-1418" r="36864" b="1418"/>
          <a:stretch/>
        </p:blipFill>
        <p:spPr>
          <a:xfrm>
            <a:off x="7499351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F43649-6563-4798-A63A-B20B2B46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5"/>
            <a:ext cx="5014152" cy="515553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/>
              <a:t>定位校验</a:t>
            </a:r>
            <a:r>
              <a:rPr lang="en-US" altLang="zh-CN" sz="2000" b="1" dirty="0"/>
              <a:t>:</a:t>
            </a:r>
            <a:r>
              <a:rPr lang="zh-CN" altLang="en-US" sz="2000" dirty="0"/>
              <a:t> 自动进行地理坐标校验，坐标异常则进入人工复核。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人工复核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对坐标异常的数据进行人工审核，包括初步审核和二次验证。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内容分析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sz="1800" b="1" dirty="0"/>
              <a:t>NLP</a:t>
            </a:r>
            <a:r>
              <a:rPr lang="zh-CN" altLang="en-US" sz="1800" b="1" dirty="0"/>
              <a:t>置信度判断</a:t>
            </a:r>
            <a:r>
              <a:rPr lang="en-US" altLang="zh-CN" sz="1800" b="1" dirty="0"/>
              <a:t>:</a:t>
            </a:r>
            <a:r>
              <a:rPr lang="zh-CN" altLang="en-US" sz="1800" dirty="0"/>
              <a:t> 根据</a:t>
            </a:r>
            <a:r>
              <a:rPr lang="en-US" altLang="zh-CN" sz="1800" dirty="0"/>
              <a:t>NLP</a:t>
            </a:r>
            <a:r>
              <a:rPr lang="zh-CN" altLang="en-US" sz="1800" dirty="0"/>
              <a:t>置信度判断数据可信度，置信度低则启动证据链核查。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CN" altLang="en-US" sz="1800" b="1" dirty="0"/>
              <a:t>证据链核查</a:t>
            </a:r>
            <a:r>
              <a:rPr lang="en-US" altLang="zh-CN" sz="1800" b="1" dirty="0"/>
              <a:t>:</a:t>
            </a:r>
            <a:r>
              <a:rPr lang="zh-CN" altLang="en-US" sz="1800" dirty="0"/>
              <a:t> 通过图像和视频等多模态验证，如果验证失败，则标记为可疑。</a:t>
            </a:r>
          </a:p>
          <a:p>
            <a:pPr>
              <a:buFont typeface="+mj-lt"/>
              <a:buAutoNum type="arabicPeriod"/>
            </a:pPr>
            <a:r>
              <a:rPr lang="zh-CN" altLang="en-US" sz="2000" b="1" dirty="0"/>
              <a:t>异常处理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子状态</a:t>
            </a:r>
            <a:r>
              <a:rPr lang="en-US" altLang="zh-CN" sz="2000" b="1" dirty="0"/>
              <a:t>):</a:t>
            </a:r>
            <a:r>
              <a:rPr lang="zh-CN" altLang="en-US" sz="2000" dirty="0"/>
              <a:t> 处理数据异常情况，如系统崩溃或网络中断，并在故障恢复后续接校验流程。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72FE01B-18FF-4F27-9264-E557DDC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预警生命周期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C4CA-4929-4521-9551-26D17DFD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8" t="-5255" b="5255"/>
          <a:stretch/>
        </p:blipFill>
        <p:spPr>
          <a:xfrm>
            <a:off x="7499350" y="0"/>
            <a:ext cx="469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人机交互界面设计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7B94C-EBD9-46A1-88E4-29B54218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347602"/>
            <a:ext cx="8791553" cy="4945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7873999" y="2873463"/>
            <a:ext cx="6046013" cy="434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2906F-49C9-4D87-B461-82F2557C0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2291239" y="3233329"/>
            <a:ext cx="2026763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52AEC2-E784-47C0-9CB2-21A4715F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DB471-FB5A-4675-92D5-FC4FFE2E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人机交互界面设计</a:t>
            </a:r>
          </a:p>
        </p:txBody>
      </p:sp>
    </p:spTree>
    <p:extLst>
      <p:ext uri="{BB962C8B-B14F-4D97-AF65-F5344CB8AC3E}">
        <p14:creationId xmlns:p14="http://schemas.microsoft.com/office/powerpoint/2010/main" val="315688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5F1F48-DFE7-481C-B524-492E7D56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4729"/>
            <a:ext cx="9535027" cy="4769268"/>
          </a:xfrm>
        </p:spPr>
        <p:txBody>
          <a:bodyPr/>
          <a:lstStyle/>
          <a:p>
            <a:r>
              <a:rPr lang="zh-CN" altLang="en-US" dirty="0"/>
              <a:t>功能上，将灾害预警系统分解为数据采集、智能分析、预警协同、用户交互四个模块。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739577-34DB-4124-AEF8-F94408CE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/>
          <a:stretch/>
        </p:blipFill>
        <p:spPr>
          <a:xfrm>
            <a:off x="2216888" y="2583712"/>
            <a:ext cx="9629693" cy="3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86947"/>
              </p:ext>
            </p:extLst>
          </p:nvPr>
        </p:nvGraphicFramePr>
        <p:xfrm>
          <a:off x="2396009" y="1233236"/>
          <a:ext cx="9510822" cy="5205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963340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70013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847352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433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062" marR="33062" marT="16531" marB="16531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实时响应能力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数据采集至预警触达延迟 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秒（地震场景）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台风路径预测：每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分钟更新一次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系统可用性：≥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99.99%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（年故障时间≤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小时）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模拟多源数据并发输入（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万条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秒），测试端到端处理延迟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使用</a:t>
                      </a:r>
                      <a:r>
                        <a:rPr lang="en-US" altLang="zh-CN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JMeter</a:t>
                      </a: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进行压力测试</a:t>
                      </a:r>
                      <a:endParaRPr lang="en-US" altLang="zh-CN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对比不同灾害场景的响应阈值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58931124"/>
                  </a:ext>
                </a:extLst>
              </a:tr>
              <a:tr h="23863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系统吞吐量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支持单节点每秒处理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万条传感器数据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灾难恢复时间（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RTO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）：≤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分钟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Apache Kafka + Spark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集群压力测试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模拟台风场景下多维度数据流峰值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日志分析系统实时监控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1427767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63DC2F1-210A-4C45-91AD-32EDE1D42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54977"/>
              </p:ext>
            </p:extLst>
          </p:nvPr>
        </p:nvGraphicFramePr>
        <p:xfrm>
          <a:off x="2396009" y="1233236"/>
          <a:ext cx="9510822" cy="505968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84335">
                  <a:extLst>
                    <a:ext uri="{9D8B030D-6E8A-4147-A177-3AD203B41FA5}">
                      <a16:colId xmlns:a16="http://schemas.microsoft.com/office/drawing/2014/main" val="6882390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6111613"/>
                    </a:ext>
                  </a:extLst>
                </a:gridCol>
                <a:gridCol w="3368887">
                  <a:extLst>
                    <a:ext uri="{9D8B030D-6E8A-4147-A177-3AD203B41FA5}">
                      <a16:colId xmlns:a16="http://schemas.microsoft.com/office/drawing/2014/main" val="3770456271"/>
                    </a:ext>
                  </a:extLst>
                </a:gridCol>
              </a:tblGrid>
              <a:tr h="2476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指标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需求描述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Benchmark </a:t>
                      </a:r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测试方法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22532072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并发用户承载能力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5000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万用户同时接收预警信息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多通道并发：语音、短信、广播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基于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5G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核心网仿真环境构建分布式消息队列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断网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弱网环境下切换至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通道（成功率≥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99%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46029283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预测模型推理速度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多模态融合模型推理时间 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TensorFlow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模型单次预测延迟≤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200ms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使用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NVIDIA A100 GPU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测试混合模型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边缘计算节点本地推理性能测试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913005997"/>
                  </a:ext>
                </a:extLst>
              </a:tr>
              <a:tr h="880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容灾恢复能力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主数据中心宕机后，备用系统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30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秒内完成切换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本地边缘节点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小时离线工作能力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模拟极端场景：光纤切断、电力中断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验证多活架构的故障转移机制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86199105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29A9BF4-FE16-40FF-9B98-1D36B104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性能需求与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23156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213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可靠性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三级冗余架构：国家级中心（北京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上海）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区域中心（省级）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边缘计算节点（市县）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多通道冗余：卫星通信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+5G+2G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混合组网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传感器双电源供电（主电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+72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小时备用电池）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27410118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99.999% SLA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保障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卫星链路备份保障网络中断时的预警广播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每季度进行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GDPR/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网络安全法合规审计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197540859"/>
                  </a:ext>
                </a:extLst>
              </a:tr>
              <a:tr h="823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安全性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符合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ISO 27001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量子加密传输关键预警指令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区块链存证关键预警日志（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Hyperledger Fabric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RBAC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权限模型（政府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企业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个人分级）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146071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366181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B03F08-B7D0-48B4-B7B8-05D38225F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44340"/>
              </p:ext>
            </p:extLst>
          </p:nvPr>
        </p:nvGraphicFramePr>
        <p:xfrm>
          <a:off x="2424361" y="1155700"/>
          <a:ext cx="9467602" cy="47548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3992">
                  <a:extLst>
                    <a:ext uri="{9D8B030D-6E8A-4147-A177-3AD203B41FA5}">
                      <a16:colId xmlns:a16="http://schemas.microsoft.com/office/drawing/2014/main" val="4097898974"/>
                    </a:ext>
                  </a:extLst>
                </a:gridCol>
                <a:gridCol w="8053610">
                  <a:extLst>
                    <a:ext uri="{9D8B030D-6E8A-4147-A177-3AD203B41FA5}">
                      <a16:colId xmlns:a16="http://schemas.microsoft.com/office/drawing/2014/main" val="634213422"/>
                    </a:ext>
                  </a:extLst>
                </a:gridCol>
              </a:tblGrid>
              <a:tr h="213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属性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实现方案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336443691"/>
                  </a:ext>
                </a:extLst>
              </a:tr>
              <a:tr h="577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可维护性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容器化微服务架构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算法模型热更新（无需停机）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ELK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日志分析系统（实时监控传感器状态）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755922724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可扩展性</a:t>
                      </a:r>
                      <a:endParaRPr lang="zh-CN" altLang="en-US" sz="200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开放式数据接口规范（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OGC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SensorThings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API）</a:t>
                      </a: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预留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网关接入无人机巡检数据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支持第三方传感器快速接入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8571536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易用性</a:t>
                      </a:r>
                      <a:endParaRPr lang="zh-CN" altLang="en-US" sz="200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多模态交互：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手机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分级震动编码（区分灾害类型）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公共场所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屏动态色温警示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支持语音播报（多语言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方言适配）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800100" lvl="1" indent="-342900" algn="l" defTabSz="914400" rtl="0" eaLnBrk="1" latinLnBrk="0" hangingPunct="1">
                        <a:buFont typeface="Times New Roman" panose="02020603050405020304" pitchFamily="18" charset="0"/>
                        <a:buChar char="–"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无障碍设计：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WCAG 2.1 AA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标准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747316780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FA482656-19B2-4061-88CF-B12E9BC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质量属性设计</a:t>
            </a:r>
          </a:p>
        </p:txBody>
      </p:sp>
    </p:spTree>
    <p:extLst>
      <p:ext uri="{BB962C8B-B14F-4D97-AF65-F5344CB8AC3E}">
        <p14:creationId xmlns:p14="http://schemas.microsoft.com/office/powerpoint/2010/main" val="415373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卫星遥感数据接入</a:t>
            </a:r>
          </a:p>
          <a:p>
            <a:pPr marL="0" indent="0">
              <a:buNone/>
            </a:pPr>
            <a:r>
              <a:rPr lang="zh-CN" altLang="en-US" sz="2400" dirty="0"/>
              <a:t>协议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gRPC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数据格式</a:t>
            </a:r>
            <a:r>
              <a:rPr lang="en-US" altLang="zh-CN" sz="2400" dirty="0"/>
              <a:t>: 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timestamp: ISO8601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coordinates: WGS84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 err="1">
                <a:latin typeface="Consolas" panose="020B0609020204030204" pitchFamily="49" charset="0"/>
              </a:rPr>
              <a:t>sensor_type</a:t>
            </a:r>
            <a:r>
              <a:rPr lang="en-US" altLang="zh-CN" sz="2000" dirty="0">
                <a:latin typeface="Consolas" panose="020B0609020204030204" pitchFamily="49" charset="0"/>
              </a:rPr>
              <a:t>: [</a:t>
            </a:r>
            <a:r>
              <a:rPr lang="zh-CN" altLang="en-US" sz="2000" dirty="0">
                <a:latin typeface="Consolas" panose="020B0609020204030204" pitchFamily="49" charset="0"/>
              </a:rPr>
              <a:t>红外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可见光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zh-CN" altLang="en-US" sz="2000" dirty="0">
                <a:latin typeface="Consolas" panose="020B0609020204030204" pitchFamily="49" charset="0"/>
              </a:rPr>
              <a:t>雷达</a:t>
            </a:r>
            <a:r>
              <a:rPr lang="en-US" altLang="zh-CN" sz="2000" dirty="0">
                <a:latin typeface="Consolas" panose="020B0609020204030204" pitchFamily="49" charset="0"/>
              </a:rPr>
              <a:t>]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sz="2000" dirty="0">
                <a:latin typeface="Consolas" panose="020B0609020204030204" pitchFamily="49" charset="0"/>
              </a:rPr>
              <a:t>resolution: 0.5-30m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频率</a:t>
            </a:r>
            <a:r>
              <a:rPr lang="en-US" altLang="zh-CN" sz="2400" dirty="0"/>
              <a:t>: 5</a:t>
            </a:r>
            <a:r>
              <a:rPr lang="zh-CN" altLang="en-US" sz="2400" dirty="0"/>
              <a:t>分钟</a:t>
            </a:r>
            <a:r>
              <a:rPr lang="en-US" altLang="zh-CN" sz="2400" dirty="0"/>
              <a:t>/</a:t>
            </a:r>
            <a:r>
              <a:rPr lang="zh-CN" altLang="en-US" sz="2400" dirty="0"/>
              <a:t>次（静止轨道卫星）</a:t>
            </a:r>
          </a:p>
          <a:p>
            <a:pPr marL="0" indent="0">
              <a:buNone/>
            </a:pPr>
            <a:r>
              <a:rPr lang="zh-CN" altLang="en-US" sz="2400" dirty="0"/>
              <a:t>安全要求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传输层</a:t>
            </a:r>
            <a:r>
              <a:rPr lang="en-US" altLang="zh-CN" sz="2000" dirty="0"/>
              <a:t>: TLS 1.3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存储</a:t>
            </a:r>
            <a:r>
              <a:rPr lang="en-US" altLang="zh-CN" sz="2000" dirty="0"/>
              <a:t>: AES-256</a:t>
            </a:r>
            <a:r>
              <a:rPr lang="zh-CN" altLang="en-US" sz="2000" dirty="0"/>
              <a:t>加密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认证</a:t>
            </a:r>
            <a:r>
              <a:rPr lang="en-US" altLang="zh-CN" sz="2000" dirty="0"/>
              <a:t>: OAuth 2.0 + JWT</a:t>
            </a:r>
          </a:p>
          <a:p>
            <a:pPr marL="0" indent="0">
              <a:buNone/>
            </a:pPr>
            <a:r>
              <a:rPr lang="en-US" altLang="zh-CN" sz="2400" dirty="0"/>
              <a:t>JSON</a:t>
            </a:r>
            <a:r>
              <a:rPr lang="zh-CN" altLang="en-US" sz="2400" dirty="0"/>
              <a:t>示例</a:t>
            </a:r>
            <a:r>
              <a:rPr lang="en-US" altLang="zh-CN" sz="2400" dirty="0"/>
              <a:t>: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"timestamp":"2024-01-01T00:00:00Z",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"coordinates":"114.3,30.5",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"sensor_type":"</a:t>
            </a:r>
            <a:r>
              <a:rPr lang="zh-CN" altLang="en-US" sz="1600" dirty="0">
                <a:latin typeface="Consolas" panose="020B0609020204030204" pitchFamily="49" charset="0"/>
              </a:rPr>
              <a:t>红外</a:t>
            </a:r>
            <a:r>
              <a:rPr lang="en-US" altLang="zh-CN" sz="1600" dirty="0">
                <a:latin typeface="Consolas" panose="020B06090202040302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"resolution":10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353513-363E-417C-8FE8-F3EDF926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对外接口定义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8BFA9-6FA9-4F18-8A27-A570606F2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361" y="1163158"/>
            <a:ext cx="4651606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第三方数据源数据接入</a:t>
            </a:r>
          </a:p>
          <a:p>
            <a:pPr marL="0" indent="0">
              <a:buNone/>
            </a:pPr>
            <a:r>
              <a:rPr lang="zh-CN" altLang="en-US" sz="2400" dirty="0"/>
              <a:t>气象局接口</a:t>
            </a:r>
            <a:r>
              <a:rPr lang="en-US" altLang="zh-CN" sz="2400" dirty="0"/>
              <a:t>: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协议</a:t>
            </a:r>
            <a:r>
              <a:rPr lang="en-US" altLang="zh-CN" dirty="0"/>
              <a:t>: RESTful API</a:t>
            </a:r>
          </a:p>
          <a:p>
            <a:pPr marL="800100" lvl="2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路径</a:t>
            </a:r>
            <a:r>
              <a:rPr lang="en-US" altLang="zh-CN" dirty="0"/>
              <a:t>: GET /weather/v1/alerts</a:t>
            </a:r>
          </a:p>
          <a:p>
            <a:pPr marL="0" indent="0">
              <a:buNone/>
            </a:pPr>
            <a:r>
              <a:rPr lang="zh-CN" altLang="en-US" sz="2400" dirty="0"/>
              <a:t>卫星遥感</a:t>
            </a:r>
            <a:r>
              <a:rPr lang="en-US" altLang="zh-CN" sz="2400" dirty="0"/>
              <a:t>: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OGC WMS</a:t>
            </a:r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支持格式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GeoTIFF</a:t>
            </a:r>
            <a:endParaRPr lang="en-US" altLang="zh-CN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10AB84-7274-4EB1-B2EF-3AF5E25F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209" y="1163158"/>
            <a:ext cx="4475754" cy="5275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名称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预警分发接口</a:t>
            </a:r>
          </a:p>
          <a:p>
            <a:pPr marL="0" indent="0">
              <a:buNone/>
            </a:pPr>
            <a:r>
              <a:rPr lang="zh-CN" altLang="en-US" sz="2400" dirty="0"/>
              <a:t>通道类型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小区广播（</a:t>
            </a:r>
            <a:r>
              <a:rPr lang="en-US" altLang="zh-CN" sz="2400" dirty="0"/>
              <a:t>CBS</a:t>
            </a:r>
            <a:r>
              <a:rPr lang="zh-CN" altLang="en-US" sz="2400" dirty="0"/>
              <a:t>）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协议</a:t>
            </a:r>
            <a:r>
              <a:rPr lang="en-US" altLang="zh-CN" sz="2000" dirty="0"/>
              <a:t>: ETSI TS 123.041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覆盖</a:t>
            </a:r>
            <a:r>
              <a:rPr lang="en-US" altLang="zh-CN" sz="2000" dirty="0"/>
              <a:t>: 2G/3G/4G/5G </a:t>
            </a:r>
            <a:r>
              <a:rPr lang="zh-CN" altLang="en-US" sz="2000" dirty="0"/>
              <a:t>多模基站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备份机制</a:t>
            </a:r>
            <a:r>
              <a:rPr lang="en-US" altLang="zh-CN" sz="2000" dirty="0"/>
              <a:t>: </a:t>
            </a:r>
            <a:r>
              <a:rPr lang="zh-CN" altLang="en-US" sz="2000" dirty="0"/>
              <a:t>卫星通信</a:t>
            </a:r>
          </a:p>
          <a:p>
            <a:pPr marL="0" indent="0">
              <a:buNone/>
            </a:pPr>
            <a:r>
              <a:rPr lang="zh-CN" altLang="en-US" sz="2400" dirty="0"/>
              <a:t>应急</a:t>
            </a:r>
            <a:r>
              <a:rPr lang="en-US" altLang="zh-CN" sz="2400" dirty="0"/>
              <a:t>APP</a:t>
            </a:r>
            <a:r>
              <a:rPr lang="zh-CN" altLang="en-US" sz="2400" dirty="0"/>
              <a:t>推送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主要通道</a:t>
            </a:r>
            <a:r>
              <a:rPr lang="en-US" altLang="zh-CN" sz="2000" dirty="0"/>
              <a:t>: FCM/APNs </a:t>
            </a:r>
            <a:r>
              <a:rPr lang="zh-CN" altLang="en-US" sz="2000" dirty="0"/>
              <a:t>增强模式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备份通道</a:t>
            </a:r>
            <a:r>
              <a:rPr lang="en-US" altLang="zh-CN" sz="2000" dirty="0"/>
              <a:t>: WebSocket</a:t>
            </a:r>
            <a:r>
              <a:rPr lang="zh-CN" altLang="en-US" sz="2000" dirty="0"/>
              <a:t>长连接</a:t>
            </a:r>
          </a:p>
          <a:p>
            <a:pPr marL="0" indent="0">
              <a:buNone/>
            </a:pPr>
            <a:r>
              <a:rPr lang="zh-CN" altLang="en-US" sz="2400" dirty="0"/>
              <a:t>电视速报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标准</a:t>
            </a:r>
            <a:r>
              <a:rPr lang="en-US" altLang="zh-CN" sz="2000" dirty="0"/>
              <a:t>: ATSC 3.0 </a:t>
            </a:r>
            <a:r>
              <a:rPr lang="zh-CN" altLang="en-US" sz="2000" dirty="0"/>
              <a:t>紧急警报系统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sz="2000" dirty="0"/>
              <a:t>兼容性</a:t>
            </a:r>
            <a:r>
              <a:rPr lang="en-US" altLang="zh-CN" sz="2000" dirty="0"/>
              <a:t>: </a:t>
            </a:r>
            <a:r>
              <a:rPr lang="zh-CN" altLang="en-US" sz="2000" dirty="0"/>
              <a:t>支持模拟信号降级推送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9103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946</TotalTime>
  <Words>1817</Words>
  <Application>Microsoft Office PowerPoint</Application>
  <PresentationFormat>宽屏</PresentationFormat>
  <Paragraphs>218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Times New Roman</vt:lpstr>
      <vt:lpstr>等线</vt:lpstr>
      <vt:lpstr>Microsoft YaHei UI Light</vt:lpstr>
      <vt:lpstr>Consolas</vt:lpstr>
      <vt:lpstr>Microsoft YaHei UI</vt:lpstr>
      <vt:lpstr>Arial</vt:lpstr>
      <vt:lpstr>Office 主题​​</vt:lpstr>
      <vt:lpstr>灾害预警系统</vt:lpstr>
      <vt:lpstr>功能分解</vt:lpstr>
      <vt:lpstr>功能分解</vt:lpstr>
      <vt:lpstr>性能需求与Benchmark</vt:lpstr>
      <vt:lpstr>性能需求与Benchmark</vt:lpstr>
      <vt:lpstr>质量属性设计</vt:lpstr>
      <vt:lpstr>质量属性设计</vt:lpstr>
      <vt:lpstr>对外接口定义</vt:lpstr>
      <vt:lpstr>对外接口定义</vt:lpstr>
      <vt:lpstr>对外接口定义</vt:lpstr>
      <vt:lpstr>面向对象分析</vt:lpstr>
      <vt:lpstr>面向对象分析</vt:lpstr>
      <vt:lpstr>面向对象分析</vt:lpstr>
      <vt:lpstr>面向对象分析</vt:lpstr>
      <vt:lpstr>核心业务流程</vt:lpstr>
      <vt:lpstr>核心业务流程</vt:lpstr>
      <vt:lpstr>核心业务流程</vt:lpstr>
      <vt:lpstr>预警生命周期</vt:lpstr>
      <vt:lpstr>预警生命周期</vt:lpstr>
      <vt:lpstr>预警生命周期</vt:lpstr>
      <vt:lpstr>预警生命周期</vt:lpstr>
      <vt:lpstr>预警生命周期</vt:lpstr>
      <vt:lpstr>人机交互界面设计</vt:lpstr>
      <vt:lpstr>人机交互界面设计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41</cp:revision>
  <dcterms:created xsi:type="dcterms:W3CDTF">2025-03-17T06:45:54Z</dcterms:created>
  <dcterms:modified xsi:type="dcterms:W3CDTF">2025-04-16T03:35:36Z</dcterms:modified>
</cp:coreProperties>
</file>